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14"/>
  </p:notesMasterIdLst>
  <p:sldIdLst>
    <p:sldId id="256" r:id="rId2"/>
    <p:sldId id="264" r:id="rId3"/>
    <p:sldId id="263" r:id="rId4"/>
    <p:sldId id="258" r:id="rId5"/>
    <p:sldId id="267" r:id="rId6"/>
    <p:sldId id="259" r:id="rId7"/>
    <p:sldId id="265" r:id="rId8"/>
    <p:sldId id="260" r:id="rId9"/>
    <p:sldId id="261" r:id="rId10"/>
    <p:sldId id="262" r:id="rId11"/>
    <p:sldId id="268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slainy Crisostomo Velasco" initials="" lastIdx="2" clrIdx="0"/>
  <p:cmAuthor id="1" name="Guilherme Ferreira Schults" initials="GFS" lastIdx="1" clrIdx="1">
    <p:extLst>
      <p:ext uri="{19B8F6BF-5375-455C-9EA6-DF929625EA0E}">
        <p15:presenceInfo xmlns:p15="http://schemas.microsoft.com/office/powerpoint/2012/main" userId="c7a13aae6a0f8c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/>
    <p:restoredTop sz="78691"/>
  </p:normalViewPr>
  <p:slideViewPr>
    <p:cSldViewPr snapToGrid="0">
      <p:cViewPr varScale="1">
        <p:scale>
          <a:sx n="117" d="100"/>
          <a:sy n="117" d="100"/>
        </p:scale>
        <p:origin x="20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03-30T14:26:57.946" idx="1">
    <p:pos x="196" y="280"/>
    <p:text>Abstração do ponto de vista o qual um relógio é apenas uma maneira de associar um número a um evento, onde este número é o tempo no qual o evento ocorreu.</p:text>
  </p:cm>
  <p:cm authorId="0" dt="2019-03-30T14:26:57.946" idx="2">
    <p:pos x="196" y="280"/>
    <p:text>Eu acho que podemos falar isso ao inves de deixar no slide, o que acha?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1T12:05:09.431" idx="1">
    <p:pos x="10" y="10"/>
    <p:text>Você acha que é melhor separar o texto da imagem? achei q ficou carregado o slide, porém a escrita ao lado da figura pode ajudar a entender o texto. O que acha q fica melhor? 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1T12:05:09.431" idx="1">
    <p:pos x="10" y="10"/>
    <p:text>Você acha que é melhor separar o texto da imagem? achei q ficou carregado o slide, porém a escrita ao lado da figura pode ajudar a entender o texto. O que acha q fica melhor? 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c8eac66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c8eac66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/>
              <a:t>ENVIA O PEDIDO POR MULTICAST IP COM SEU IDENTIFICADOR &lt;</a:t>
            </a:r>
            <a:r>
              <a:rPr lang="pt-BR" sz="1600" dirty="0" err="1"/>
              <a:t>T</a:t>
            </a:r>
            <a:r>
              <a:rPr lang="pt-BR" sz="1600" dirty="0"/>
              <a:t>, </a:t>
            </a:r>
            <a:r>
              <a:rPr lang="pt-BR" sz="1600" dirty="0" err="1"/>
              <a:t>Ci</a:t>
            </a:r>
            <a:r>
              <a:rPr lang="pt-BR" sz="1600" dirty="0"/>
              <a:t>&gt;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pt-BR" sz="16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/>
              <a:t>ATENDE A PROPRIEDADE SAFETY, LIVENESS E ORDERING.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pt-BR" sz="1600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/>
              <a:t>E COM ISSO ATENDE A RELACAO DE ORDENACAO TOTAL.</a:t>
            </a:r>
            <a:endParaRPr sz="16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cap="all" baseline="0" dirty="0"/>
              <a:t>Relacionar com a exclusão mutua para o problema da sincronização</a:t>
            </a:r>
          </a:p>
        </p:txBody>
      </p:sp>
    </p:spTree>
    <p:extLst>
      <p:ext uri="{BB962C8B-B14F-4D97-AF65-F5344CB8AC3E}">
        <p14:creationId xmlns:p14="http://schemas.microsoft.com/office/powerpoint/2010/main" val="277540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5c8eac662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5c8eac662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85347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67e2bd8b1_2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467e2bd8b1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94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5c8eac6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5c8eac6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Também conhecido como ordenação parcial.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p1 → p2 </a:t>
            </a:r>
            <a:br>
              <a:rPr lang="pt-BR"/>
            </a:br>
            <a:r>
              <a:rPr lang="pt-BR"/>
              <a:t>p1 → q2 </a:t>
            </a:r>
            <a:br>
              <a:rPr lang="pt-BR"/>
            </a:br>
            <a:r>
              <a:rPr lang="pt-BR"/>
              <a:t>p1 → r4 </a:t>
            </a:r>
            <a:br>
              <a:rPr lang="pt-BR"/>
            </a:br>
            <a:r>
              <a:rPr lang="pt-BR"/>
              <a:t>q2 -/-&gt; p2 </a:t>
            </a:r>
            <a:br>
              <a:rPr lang="pt-BR"/>
            </a:br>
            <a:r>
              <a:rPr lang="pt-BR"/>
              <a:t>q3 -/-&gt; p2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1148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5c8eac6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5c8eac6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AutoNum type="arabicPeriod"/>
              <a:tabLst/>
              <a:defRPr/>
            </a:pPr>
            <a:r>
              <a:rPr lang="pt-BR" sz="1600" cap="all" baseline="0" dirty="0"/>
              <a:t>Define-se o relógio </a:t>
            </a:r>
            <a:r>
              <a:rPr lang="pt-BR" sz="1600" cap="all" baseline="0" dirty="0" err="1"/>
              <a:t>Ci</a:t>
            </a:r>
            <a:r>
              <a:rPr lang="pt-BR" sz="1600" cap="all" baseline="0" dirty="0"/>
              <a:t> para cada processo </a:t>
            </a:r>
            <a:r>
              <a:rPr lang="pt-BR" sz="1600" cap="all" baseline="0" dirty="0" err="1"/>
              <a:t>Pi</a:t>
            </a:r>
            <a:r>
              <a:rPr lang="pt-BR" sz="1600" cap="all" baseline="0" dirty="0"/>
              <a:t>, </a:t>
            </a:r>
            <a:r>
              <a:rPr lang="pt-BR" sz="1600" b="1" cap="all" baseline="0" dirty="0"/>
              <a:t>como sendo uma função a qual atribui um número </a:t>
            </a:r>
            <a:r>
              <a:rPr lang="pt-BR" sz="1600" b="1" cap="all" baseline="0" dirty="0" err="1"/>
              <a:t>Ci</a:t>
            </a:r>
            <a:r>
              <a:rPr lang="pt-BR" sz="1600" b="1" cap="all" baseline="0" dirty="0"/>
              <a:t>&lt;a&gt; para qualquer evento naquele processo.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5c8eac66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5c8eac66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cap="all" baseline="0" dirty="0"/>
              <a:t>Define-se o relógio </a:t>
            </a:r>
            <a:r>
              <a:rPr lang="pt-BR" sz="1100" cap="all" baseline="0" dirty="0" err="1"/>
              <a:t>Ci</a:t>
            </a:r>
            <a:r>
              <a:rPr lang="pt-BR" sz="1100" cap="all" baseline="0" dirty="0"/>
              <a:t> para cada processo </a:t>
            </a:r>
            <a:r>
              <a:rPr lang="pt-BR" sz="1100" cap="all" baseline="0" dirty="0" err="1"/>
              <a:t>Pi</a:t>
            </a:r>
            <a:r>
              <a:rPr lang="pt-BR" sz="1100" cap="all" baseline="0" dirty="0"/>
              <a:t>, </a:t>
            </a:r>
            <a:r>
              <a:rPr lang="pt-BR" sz="1100" b="1" cap="all" baseline="0" dirty="0"/>
              <a:t>como sendo uma função a qual atribui um número </a:t>
            </a:r>
            <a:r>
              <a:rPr lang="pt-BR" sz="1100" b="1" cap="all" baseline="0" dirty="0" err="1"/>
              <a:t>Ci</a:t>
            </a:r>
            <a:r>
              <a:rPr lang="pt-BR" sz="1100" b="1" cap="all" baseline="0" dirty="0"/>
              <a:t>&lt;a&gt; para qualquer evento naquele processo.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09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c8eac66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c8eac66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&lt;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Cj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 O RELOGIO LOGICO DO EVENTO A DO PROCESSO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FOR MENOR DO QUE O RELOGIO LOGICO DO EVENTO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DO PROCESSO J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AQUI É A CONTRIBUICAO DO ARTIGO DELE PARA O PROBLEMA DO HB E ORDENACAO TOTAL DE EVENTOS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5c8eac66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5c8eac66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/>
              <a:t>Importante para resguardar as propriedades SAFETY, LIVENESS E ORDERING.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906052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5c8eac66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5c8eac66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600" dirty="0"/>
              <a:t>Importante para resguardar as propriedades SAFETY, LIVENESS E ORDERING.</a:t>
            </a:r>
            <a:endParaRPr sz="16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5c8eac66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5c8eac66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NÃO GARANTE A PROPRIEDADE 1 DO HAPPENED BEFORE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pt-B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ATENDE A PROPRIEDADE SAFTEY E LIVENESS MAS NÃO ATENDE A ORDERING, POIS SE TRATA DE UMA ORDENAÇÃO PARCIAL.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pt-BR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OBSERVAÇÃO:  </a:t>
            </a:r>
            <a:r>
              <a:rPr lang="pt-BR" dirty="0">
                <a:solidFill>
                  <a:srgbClr val="FF0000"/>
                </a:solidFill>
              </a:rPr>
              <a:t>SAFETY</a:t>
            </a:r>
            <a:r>
              <a:rPr lang="pt-BR" dirty="0"/>
              <a:t>: APENAS 1 PROCESSO ACESSA A SECAO CRITICA POR VEZ</a:t>
            </a:r>
          </a:p>
          <a:p>
            <a:pPr marL="1600200" lvl="3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LIVENESS: TODOS OS PROCESSOS QUE SOLICITARAM ACESSO A SC TERAO SEUS PEDIDOS ATENDIDOS.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grpSp>
        <p:nvGrpSpPr>
          <p:cNvPr id="9" name="Group 8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606628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47495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4119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5377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914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0255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63500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7313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38294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8289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94518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7100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86703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716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sldNum="0"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933449" y="1235238"/>
            <a:ext cx="7181851" cy="10860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/>
              <a:t>Times, Clocks, and the Ordering of Events in a Distributed System</a:t>
            </a:r>
            <a:endParaRPr sz="32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315500" y="2232362"/>
            <a:ext cx="2742650" cy="4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Leslie Lamport</a:t>
            </a:r>
            <a:endParaRPr sz="18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2ACA0D4-049D-B04D-B3A6-937912E2DCE9}"/>
              </a:ext>
            </a:extLst>
          </p:cNvPr>
          <p:cNvSpPr txBox="1"/>
          <p:nvPr/>
        </p:nvSpPr>
        <p:spPr>
          <a:xfrm>
            <a:off x="2671142" y="3010659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Gislainy Crisostomo e Guilherme Schults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7A5549E-786D-2C4D-ABC1-E85FA866043B}"/>
              </a:ext>
            </a:extLst>
          </p:cNvPr>
          <p:cNvSpPr txBox="1"/>
          <p:nvPr/>
        </p:nvSpPr>
        <p:spPr>
          <a:xfrm>
            <a:off x="3189515" y="3344356"/>
            <a:ext cx="2560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Goiânia, 02 de Abril de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577850" y="70938"/>
            <a:ext cx="8566150" cy="57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 b="1" dirty="0"/>
              <a:t>Exclusão Mútua - Relógios Lógicos e Multicast IP</a:t>
            </a:r>
            <a:endParaRPr sz="3100" b="1"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047850" y="824950"/>
            <a:ext cx="5031900" cy="4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5" name="Google Shape;95;p19"/>
          <p:cNvSpPr txBox="1"/>
          <p:nvPr/>
        </p:nvSpPr>
        <p:spPr>
          <a:xfrm>
            <a:off x="704850" y="1187575"/>
            <a:ext cx="3476450" cy="383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endParaRPr/>
          </a:p>
        </p:txBody>
      </p:sp>
      <p:sp>
        <p:nvSpPr>
          <p:cNvPr id="5" name="Google Shape;95;p19">
            <a:extLst>
              <a:ext uri="{FF2B5EF4-FFF2-40B4-BE49-F238E27FC236}">
                <a16:creationId xmlns:a16="http://schemas.microsoft.com/office/drawing/2014/main" id="{28230EBD-0827-1E4A-9B17-B025D14C2411}"/>
              </a:ext>
            </a:extLst>
          </p:cNvPr>
          <p:cNvSpPr txBox="1"/>
          <p:nvPr/>
        </p:nvSpPr>
        <p:spPr>
          <a:xfrm>
            <a:off x="730250" y="1187575"/>
            <a:ext cx="3476450" cy="383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endParaRPr/>
          </a:p>
        </p:txBody>
      </p:sp>
      <p:sp>
        <p:nvSpPr>
          <p:cNvPr id="6" name="Google Shape;95;p19">
            <a:extLst>
              <a:ext uri="{FF2B5EF4-FFF2-40B4-BE49-F238E27FC236}">
                <a16:creationId xmlns:a16="http://schemas.microsoft.com/office/drawing/2014/main" id="{DD005AFD-DF2E-BD4E-8A83-BAE350AB4F24}"/>
              </a:ext>
            </a:extLst>
          </p:cNvPr>
          <p:cNvSpPr txBox="1"/>
          <p:nvPr/>
        </p:nvSpPr>
        <p:spPr>
          <a:xfrm>
            <a:off x="492025" y="548640"/>
            <a:ext cx="4093877" cy="451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just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tx1"/>
                </a:solidFill>
              </a:rPr>
              <a:t>Processo que deseja entrar na </a:t>
            </a:r>
            <a:r>
              <a:rPr lang="pt-BR" sz="1300" dirty="0">
                <a:latin typeface="Arial" panose="020B0604020202020204" pitchFamily="34" charset="0"/>
                <a:cs typeface="Arial" panose="020B0604020202020204" pitchFamily="34" charset="0"/>
              </a:rPr>
              <a:t>região</a:t>
            </a:r>
            <a:r>
              <a:rPr lang="pt-BR" sz="1300" dirty="0">
                <a:solidFill>
                  <a:schemeClr val="tx1"/>
                </a:solidFill>
              </a:rPr>
              <a:t> crítica envia um pedido por multicast IP pela rede com seu identificador e seu relógio lógico e fica aguardando resposta.</a:t>
            </a:r>
          </a:p>
          <a:p>
            <a:pPr marL="4000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tx1"/>
                </a:solidFill>
              </a:rPr>
              <a:t>Quando um outro processo recebe este pedido, caso se:</a:t>
            </a:r>
          </a:p>
          <a:p>
            <a:pPr marL="457200" lvl="8" indent="-342900" algn="just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pt-BR" sz="1300" dirty="0">
                <a:solidFill>
                  <a:schemeClr val="tx1"/>
                </a:solidFill>
              </a:rPr>
              <a:t>ele está na </a:t>
            </a:r>
            <a:r>
              <a:rPr lang="pt-BR" sz="1300" dirty="0">
                <a:latin typeface="Arial" panose="020B0604020202020204" pitchFamily="34" charset="0"/>
                <a:cs typeface="Arial" panose="020B0604020202020204" pitchFamily="34" charset="0"/>
              </a:rPr>
              <a:t>região</a:t>
            </a:r>
            <a:r>
              <a:rPr lang="pt-BR" sz="1300" dirty="0">
                <a:solidFill>
                  <a:schemeClr val="tx1"/>
                </a:solidFill>
              </a:rPr>
              <a:t> crítica;</a:t>
            </a:r>
          </a:p>
          <a:p>
            <a:pPr marL="457200" lvl="8" indent="-342900" algn="just">
              <a:lnSpc>
                <a:spcPct val="150000"/>
              </a:lnSpc>
              <a:buClr>
                <a:schemeClr val="dk2"/>
              </a:buClr>
              <a:buSzPct val="100000"/>
              <a:buFont typeface="+mj-lt"/>
              <a:buAutoNum type="arabicPeriod"/>
            </a:pPr>
            <a:r>
              <a:rPr lang="pt-BR" sz="1300" dirty="0">
                <a:solidFill>
                  <a:schemeClr val="tx1"/>
                </a:solidFill>
              </a:rPr>
              <a:t>ou ele quer entrar nela e seu relógio lógico é menor, este não responde e guarda o pedido em uma fila.</a:t>
            </a:r>
          </a:p>
          <a:p>
            <a:pPr marL="400050" lvl="6" indent="-285750" algn="just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tx1"/>
                </a:solidFill>
              </a:rPr>
              <a:t>Quando o processo que esta na região critica deseja sair, ele altera seu estado para “</a:t>
            </a:r>
            <a:r>
              <a:rPr lang="pt-BR" sz="1300" dirty="0" err="1">
                <a:solidFill>
                  <a:schemeClr val="tx1"/>
                </a:solidFill>
              </a:rPr>
              <a:t>released</a:t>
            </a:r>
            <a:r>
              <a:rPr lang="pt-BR" sz="1300" dirty="0">
                <a:solidFill>
                  <a:schemeClr val="tx1"/>
                </a:solidFill>
              </a:rPr>
              <a:t>” e responde todos os pedidos que estão em sua fila.</a:t>
            </a:r>
            <a:endParaRPr sz="1300" dirty="0">
              <a:solidFill>
                <a:schemeClr val="tx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EF5726-64EF-C94A-B17C-2327338F3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02" y="824949"/>
            <a:ext cx="4493848" cy="3889925"/>
          </a:xfrm>
          <a:prstGeom prst="rect">
            <a:avLst/>
          </a:prstGeom>
        </p:spPr>
      </p:pic>
      <p:sp>
        <p:nvSpPr>
          <p:cNvPr id="8" name="Google Shape;184;p29">
            <a:extLst>
              <a:ext uri="{FF2B5EF4-FFF2-40B4-BE49-F238E27FC236}">
                <a16:creationId xmlns:a16="http://schemas.microsoft.com/office/drawing/2014/main" id="{EC8D99D1-26BC-8340-9298-E8C28F2FDF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10</a:t>
            </a:fld>
            <a:endParaRPr sz="11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E8151A0-9546-744A-81BE-486AEB3933A4}"/>
              </a:ext>
            </a:extLst>
          </p:cNvPr>
          <p:cNvSpPr txBox="1"/>
          <p:nvPr/>
        </p:nvSpPr>
        <p:spPr>
          <a:xfrm>
            <a:off x="4744752" y="4582600"/>
            <a:ext cx="401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/>
              <a:t>Figura 4 – Exclusão Mútua com Relógios Lógicos e Multicast IP.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3CA9E-B4FF-BF4E-A8CF-3CE33730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06" y="281740"/>
            <a:ext cx="7776386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Conclusão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38322F-83E5-1347-8DB4-10C092B69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3806" y="936171"/>
            <a:ext cx="8148493" cy="363270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sz="1800" dirty="0"/>
              <a:t>Em sistemas distribuídos, a ordem em que os eventos ocorrem são parcialmente ordenados.</a:t>
            </a:r>
          </a:p>
          <a:p>
            <a:pPr algn="just">
              <a:lnSpc>
                <a:spcPct val="150000"/>
              </a:lnSpc>
            </a:pPr>
            <a:r>
              <a:rPr lang="pt-BR" sz="1800" dirty="0"/>
              <a:t>Conceito de “</a:t>
            </a:r>
            <a:r>
              <a:rPr lang="pt-BR" sz="1800" dirty="0" err="1"/>
              <a:t>happened</a:t>
            </a:r>
            <a:r>
              <a:rPr lang="pt-BR" sz="1800" dirty="0"/>
              <a:t> </a:t>
            </a:r>
            <a:r>
              <a:rPr lang="pt-BR" sz="1800" dirty="0" err="1"/>
              <a:t>before</a:t>
            </a:r>
            <a:r>
              <a:rPr lang="pt-BR" sz="1800" dirty="0"/>
              <a:t>” define uma ordenação parcial de eventos em um sistema distribuído.</a:t>
            </a:r>
          </a:p>
          <a:p>
            <a:pPr algn="just">
              <a:lnSpc>
                <a:spcPct val="150000"/>
              </a:lnSpc>
            </a:pPr>
            <a:r>
              <a:rPr lang="pt-BR" sz="1800" dirty="0"/>
              <a:t>A introdução de relógios lógicos e sua ordenação total de eventos, demonstra como tal ordenação pode resolver problemas de sincronização de eventos.</a:t>
            </a:r>
          </a:p>
          <a:p>
            <a:endParaRPr lang="pt-BR" dirty="0"/>
          </a:p>
          <a:p>
            <a:pPr marL="114300" indent="0">
              <a:buNone/>
            </a:pPr>
            <a:endParaRPr lang="pt-BR" dirty="0"/>
          </a:p>
        </p:txBody>
      </p:sp>
      <p:sp>
        <p:nvSpPr>
          <p:cNvPr id="4" name="Google Shape;184;p29">
            <a:extLst>
              <a:ext uri="{FF2B5EF4-FFF2-40B4-BE49-F238E27FC236}">
                <a16:creationId xmlns:a16="http://schemas.microsoft.com/office/drawing/2014/main" id="{E6F281D3-FB2F-CA48-8CE0-9DE2D30F45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11</a:t>
            </a:fld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141102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4047850" y="824950"/>
            <a:ext cx="5031900" cy="41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5" name="Google Shape;95;p19"/>
          <p:cNvSpPr txBox="1"/>
          <p:nvPr/>
        </p:nvSpPr>
        <p:spPr>
          <a:xfrm>
            <a:off x="704850" y="1187575"/>
            <a:ext cx="3476450" cy="383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endParaRPr/>
          </a:p>
        </p:txBody>
      </p:sp>
      <p:sp>
        <p:nvSpPr>
          <p:cNvPr id="5" name="Google Shape;95;p19">
            <a:extLst>
              <a:ext uri="{FF2B5EF4-FFF2-40B4-BE49-F238E27FC236}">
                <a16:creationId xmlns:a16="http://schemas.microsoft.com/office/drawing/2014/main" id="{28230EBD-0827-1E4A-9B17-B025D14C2411}"/>
              </a:ext>
            </a:extLst>
          </p:cNvPr>
          <p:cNvSpPr txBox="1"/>
          <p:nvPr/>
        </p:nvSpPr>
        <p:spPr>
          <a:xfrm>
            <a:off x="730250" y="1187575"/>
            <a:ext cx="3476450" cy="3834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endParaRPr/>
          </a:p>
        </p:txBody>
      </p:sp>
      <p:sp>
        <p:nvSpPr>
          <p:cNvPr id="6" name="Google Shape;95;p19">
            <a:extLst>
              <a:ext uri="{FF2B5EF4-FFF2-40B4-BE49-F238E27FC236}">
                <a16:creationId xmlns:a16="http://schemas.microsoft.com/office/drawing/2014/main" id="{DD005AFD-DF2E-BD4E-8A83-BAE350AB4F24}"/>
              </a:ext>
            </a:extLst>
          </p:cNvPr>
          <p:cNvSpPr txBox="1"/>
          <p:nvPr/>
        </p:nvSpPr>
        <p:spPr>
          <a:xfrm>
            <a:off x="492025" y="174172"/>
            <a:ext cx="8587725" cy="489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ctr">
              <a:lnSpc>
                <a:spcPct val="150000"/>
              </a:lnSpc>
              <a:buClr>
                <a:schemeClr val="dk2"/>
              </a:buClr>
              <a:buSzPts val="1800"/>
            </a:pPr>
            <a:endParaRPr lang="pt-BR" sz="3200" b="1" dirty="0">
              <a:solidFill>
                <a:schemeClr val="tx1"/>
              </a:solidFill>
            </a:endParaRPr>
          </a:p>
          <a:p>
            <a:pPr marL="114300" lvl="0" algn="ctr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pt-BR" sz="3200" b="1" dirty="0">
                <a:solidFill>
                  <a:schemeClr val="tx1"/>
                </a:solidFill>
              </a:rPr>
              <a:t>PERGUNTAS?</a:t>
            </a:r>
            <a:endParaRPr sz="3200" b="1" dirty="0">
              <a:solidFill>
                <a:schemeClr val="tx1"/>
              </a:solidFill>
            </a:endParaRPr>
          </a:p>
        </p:txBody>
      </p:sp>
      <p:sp>
        <p:nvSpPr>
          <p:cNvPr id="8" name="Google Shape;184;p29">
            <a:extLst>
              <a:ext uri="{FF2B5EF4-FFF2-40B4-BE49-F238E27FC236}">
                <a16:creationId xmlns:a16="http://schemas.microsoft.com/office/drawing/2014/main" id="{EC8D99D1-26BC-8340-9298-E8C28F2FDF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12</a:t>
            </a:fld>
            <a:endParaRPr sz="11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36E4A44-EF99-244A-A35B-E6BAB9A9F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514" y="1722665"/>
            <a:ext cx="2859314" cy="285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8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/>
        </p:nvSpPr>
        <p:spPr>
          <a:xfrm>
            <a:off x="4214646" y="288050"/>
            <a:ext cx="415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4214645" y="2925247"/>
            <a:ext cx="3228145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4214645" y="3817511"/>
            <a:ext cx="415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4214645" y="4620406"/>
            <a:ext cx="3566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bg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29"/>
          <p:cNvSpPr txBox="1"/>
          <p:nvPr/>
        </p:nvSpPr>
        <p:spPr>
          <a:xfrm>
            <a:off x="4214645" y="1982424"/>
            <a:ext cx="352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2</a:t>
            </a:fld>
            <a:endParaRPr sz="1100" dirty="0"/>
          </a:p>
        </p:txBody>
      </p:sp>
      <p:sp>
        <p:nvSpPr>
          <p:cNvPr id="23" name="Google Shape;181;p29">
            <a:extLst>
              <a:ext uri="{FF2B5EF4-FFF2-40B4-BE49-F238E27FC236}">
                <a16:creationId xmlns:a16="http://schemas.microsoft.com/office/drawing/2014/main" id="{503B3334-EEE2-C14A-86C4-61C0924DAE12}"/>
              </a:ext>
            </a:extLst>
          </p:cNvPr>
          <p:cNvSpPr txBox="1"/>
          <p:nvPr/>
        </p:nvSpPr>
        <p:spPr>
          <a:xfrm>
            <a:off x="4214645" y="1174405"/>
            <a:ext cx="352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4EF2B2-33B2-1141-A0FC-F2B55E8B5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52830" y="1281814"/>
            <a:ext cx="5133012" cy="2569379"/>
          </a:xfrm>
          <a:prstGeom prst="rect">
            <a:avLst/>
          </a:prstGeom>
        </p:spPr>
      </p:pic>
      <p:sp>
        <p:nvSpPr>
          <p:cNvPr id="21" name="Google Shape;180;p29">
            <a:extLst>
              <a:ext uri="{FF2B5EF4-FFF2-40B4-BE49-F238E27FC236}">
                <a16:creationId xmlns:a16="http://schemas.microsoft.com/office/drawing/2014/main" id="{33FE579A-FAA6-2246-9B10-B5C4A924F56F}"/>
              </a:ext>
            </a:extLst>
          </p:cNvPr>
          <p:cNvSpPr/>
          <p:nvPr/>
        </p:nvSpPr>
        <p:spPr>
          <a:xfrm>
            <a:off x="2840792" y="601934"/>
            <a:ext cx="672220" cy="67901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15A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2835179" y="1546139"/>
            <a:ext cx="672220" cy="67901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15A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Google Shape;170;p29"/>
          <p:cNvSpPr/>
          <p:nvPr/>
        </p:nvSpPr>
        <p:spPr>
          <a:xfrm>
            <a:off x="2856783" y="2507895"/>
            <a:ext cx="672220" cy="67901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15A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9"/>
          <p:cNvSpPr/>
          <p:nvPr/>
        </p:nvSpPr>
        <p:spPr>
          <a:xfrm>
            <a:off x="2885957" y="3419179"/>
            <a:ext cx="672220" cy="67901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15A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Google Shape;169;p29"/>
          <p:cNvSpPr/>
          <p:nvPr/>
        </p:nvSpPr>
        <p:spPr>
          <a:xfrm>
            <a:off x="2908534" y="4330463"/>
            <a:ext cx="672220" cy="67901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rgbClr val="115A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2836CE-E823-054C-9033-AABDEF038667}"/>
              </a:ext>
            </a:extLst>
          </p:cNvPr>
          <p:cNvSpPr txBox="1"/>
          <p:nvPr/>
        </p:nvSpPr>
        <p:spPr>
          <a:xfrm>
            <a:off x="692724" y="0"/>
            <a:ext cx="16450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300" u="sng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81B285A-AF1C-2244-BEF5-74C7B4B28033}"/>
              </a:ext>
            </a:extLst>
          </p:cNvPr>
          <p:cNvSpPr txBox="1"/>
          <p:nvPr/>
        </p:nvSpPr>
        <p:spPr>
          <a:xfrm>
            <a:off x="3676650" y="793557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/>
              <a:t>Relação “Happened Before”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7FDDD35-6C81-5B41-BA26-2222E28312A5}"/>
              </a:ext>
            </a:extLst>
          </p:cNvPr>
          <p:cNvSpPr txBox="1"/>
          <p:nvPr/>
        </p:nvSpPr>
        <p:spPr>
          <a:xfrm>
            <a:off x="3676650" y="1724872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/>
              <a:t>Relógios Lógicos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7AEB506-1090-3247-AB48-ACD9EF590CFC}"/>
              </a:ext>
            </a:extLst>
          </p:cNvPr>
          <p:cNvSpPr txBox="1"/>
          <p:nvPr/>
        </p:nvSpPr>
        <p:spPr>
          <a:xfrm>
            <a:off x="3676650" y="2668485"/>
            <a:ext cx="3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/>
              <a:t>Ordenação Total de Eventos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81D5E0A-70DF-374A-8EAB-6A2755B179E0}"/>
              </a:ext>
            </a:extLst>
          </p:cNvPr>
          <p:cNvSpPr txBox="1"/>
          <p:nvPr/>
        </p:nvSpPr>
        <p:spPr>
          <a:xfrm>
            <a:off x="3672020" y="4443512"/>
            <a:ext cx="523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/>
              <a:t>Exclusão Mútua – Servidor Central e Relógios Lógicos com Multicast IP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25E14B5-8549-4940-AD05-FDCE56C1AFDB}"/>
              </a:ext>
            </a:extLst>
          </p:cNvPr>
          <p:cNvSpPr txBox="1"/>
          <p:nvPr/>
        </p:nvSpPr>
        <p:spPr>
          <a:xfrm>
            <a:off x="3676650" y="3518916"/>
            <a:ext cx="478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/>
              <a:t>Safety, Liveness e Ordering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0EB098-47A6-074F-A6E5-1C2F34C02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593" y="2631052"/>
            <a:ext cx="432695" cy="43269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D42E24B-72FE-DC4F-82AB-D8A53A271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388" y="1661672"/>
            <a:ext cx="469900" cy="4699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B3C8896-CC60-D14F-96BB-C51D8268D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3141" y="3530909"/>
            <a:ext cx="427395" cy="4273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C3C40D1-1FD9-2B49-833C-5AED9C942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388" y="725152"/>
            <a:ext cx="469900" cy="4699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DD318F4-A6AE-0341-B1EF-4EE41E43F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047011" y="4443512"/>
            <a:ext cx="391486" cy="3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4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10175" y="197375"/>
            <a:ext cx="8216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Relação “Happened Before”</a:t>
            </a:r>
            <a:endParaRPr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628949" y="838149"/>
            <a:ext cx="4568693" cy="408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A relação HB no conjunto de eventos de um sistema é a menor relação que satisfaz as 3 condições: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são eventos no mesmo processo, e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vem antes de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, então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⇒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é o remetente de uma mensagem por um processo e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é o receptor desta mensagem por outro processo, então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⇒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⇒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⇒ </a:t>
            </a:r>
            <a:r>
              <a:rPr lang="pt-BR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, então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 ⇒ </a:t>
            </a:r>
            <a:r>
              <a:rPr lang="pt-BR" sz="15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t-BR" sz="1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139" y="952450"/>
            <a:ext cx="3947526" cy="328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84;p29">
            <a:extLst>
              <a:ext uri="{FF2B5EF4-FFF2-40B4-BE49-F238E27FC236}">
                <a16:creationId xmlns:a16="http://schemas.microsoft.com/office/drawing/2014/main" id="{C0AF4502-8217-1745-B6FB-23B8960DA1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08B5AA-68BB-E042-926D-73F2F7FA842B}"/>
              </a:ext>
            </a:extLst>
          </p:cNvPr>
          <p:cNvSpPr txBox="1"/>
          <p:nvPr/>
        </p:nvSpPr>
        <p:spPr>
          <a:xfrm>
            <a:off x="5544911" y="4377021"/>
            <a:ext cx="30219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Figura 1 – Eventos em uma relação HB</a:t>
            </a:r>
          </a:p>
        </p:txBody>
      </p:sp>
    </p:spTree>
    <p:extLst>
      <p:ext uri="{BB962C8B-B14F-4D97-AF65-F5344CB8AC3E}">
        <p14:creationId xmlns:p14="http://schemas.microsoft.com/office/powerpoint/2010/main" val="301658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596900" y="271770"/>
            <a:ext cx="82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Relógios Lógicos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711200" y="914400"/>
            <a:ext cx="8121100" cy="3320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Condição do relógio para um dado evento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0" indent="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⇒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então C(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&lt; C(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condição do relógio se sustenta através da relação HB(⇒), se: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são eventos em um processo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acontece antes de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então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&lt;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é o remetente da mensagem no processo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é o receptor desta mensagem no processo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Pj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então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&lt;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Cj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84;p29">
            <a:extLst>
              <a:ext uri="{FF2B5EF4-FFF2-40B4-BE49-F238E27FC236}">
                <a16:creationId xmlns:a16="http://schemas.microsoft.com/office/drawing/2014/main" id="{F0BFCCE6-24C3-944D-83E2-197D5259AD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4</a:t>
            </a:fld>
            <a:endParaRPr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596900" y="271770"/>
            <a:ext cx="82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Relógios Lógicos</a:t>
            </a:r>
            <a:endParaRPr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11030F5-3EE7-C14E-A2C9-D969A95AC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053265"/>
            <a:ext cx="8006080" cy="3006490"/>
          </a:xfrm>
          <a:prstGeom prst="rect">
            <a:avLst/>
          </a:prstGeom>
        </p:spPr>
      </p:pic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122680" y="3800675"/>
            <a:ext cx="7183120" cy="259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pt-BR" sz="1200" b="1" dirty="0">
                <a:latin typeface="Arial" panose="020B0604020202020204" pitchFamily="34" charset="0"/>
                <a:cs typeface="Arial" panose="020B0604020202020204" pitchFamily="34" charset="0"/>
              </a:rPr>
              <a:t>Figura 2 - Carimbo de Tempo de Lamport para os eventos.</a:t>
            </a:r>
            <a:endParaRPr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84;p29">
            <a:extLst>
              <a:ext uri="{FF2B5EF4-FFF2-40B4-BE49-F238E27FC236}">
                <a16:creationId xmlns:a16="http://schemas.microsoft.com/office/drawing/2014/main" id="{F0BFCCE6-24C3-944D-83E2-197D5259AD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5</a:t>
            </a:fld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95475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603250" y="445025"/>
            <a:ext cx="82290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Ordenação Total dos Eventos (⇔)</a:t>
            </a:r>
            <a:endParaRPr b="1"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603249" y="1152475"/>
            <a:ext cx="847337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é um evento em um processo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é um evento em um processo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Pj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então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⇒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se e somente se: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&lt;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Cj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ou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SzPts val="1800"/>
              <a:buAutoNum type="arabicPeriod"/>
            </a:pP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Cj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) e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&lt;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Pj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Temos que a condição do relógio implica que, se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 ⇒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então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 ⇔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define uma ordenação total.</a:t>
            </a:r>
          </a:p>
          <a:p>
            <a:pPr marL="114300" lvl="0" indent="0" algn="just">
              <a:lnSpc>
                <a:spcPct val="150000"/>
              </a:lnSpc>
              <a:buNone/>
            </a:pP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84;p29">
            <a:extLst>
              <a:ext uri="{FF2B5EF4-FFF2-40B4-BE49-F238E27FC236}">
                <a16:creationId xmlns:a16="http://schemas.microsoft.com/office/drawing/2014/main" id="{268E5377-6899-B642-92B4-754B506665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6</a:t>
            </a:fld>
            <a:endParaRPr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77850" y="445025"/>
            <a:ext cx="8254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Importância da Ordenação Total dos Eventos</a:t>
            </a:r>
            <a:endParaRPr b="1"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577850" y="1139775"/>
            <a:ext cx="84322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Solucionar o problema de exclusão mútua</a:t>
            </a:r>
          </a:p>
          <a:p>
            <a:pPr marL="1143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Considere um quantidade de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processos que compartilham um único recurso. Somente um processo pode usar este recurso por vez. Então os processos precisam sincronizar entre si para evitar conflitos.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84;p29">
            <a:extLst>
              <a:ext uri="{FF2B5EF4-FFF2-40B4-BE49-F238E27FC236}">
                <a16:creationId xmlns:a16="http://schemas.microsoft.com/office/drawing/2014/main" id="{9198A7FA-B0C3-E54E-AC01-87060CFD99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7</a:t>
            </a:fld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77136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577850" y="180481"/>
            <a:ext cx="8254450" cy="475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Safety, Liveness e Ordering</a:t>
            </a:r>
            <a:endParaRPr b="1" dirty="0"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577850" y="805132"/>
            <a:ext cx="8432250" cy="4140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Safety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pt-BR" sz="1600" i="0" dirty="0">
                <a:latin typeface="Arial" panose="020B0604020202020204" pitchFamily="34" charset="0"/>
                <a:cs typeface="Arial" panose="020B0604020202020204" pitchFamily="34" charset="0"/>
              </a:rPr>
              <a:t>Apenas um processo por vez pode estar na região critica.</a:t>
            </a:r>
            <a:endParaRPr lang="pt-BR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600" b="1" i="0" u="sng" dirty="0">
                <a:latin typeface="Arial" panose="020B0604020202020204" pitchFamily="34" charset="0"/>
                <a:cs typeface="Arial" panose="020B0604020202020204" pitchFamily="34" charset="0"/>
              </a:rPr>
              <a:t>Liveness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pt-BR" sz="1600" i="0" dirty="0">
                <a:latin typeface="Arial" panose="020B0604020202020204" pitchFamily="34" charset="0"/>
                <a:cs typeface="Arial" panose="020B0604020202020204" pitchFamily="34" charset="0"/>
              </a:rPr>
              <a:t>Todo processo que requisitar acesso a região crítica, deve ser garantido a ele tal acesso em algum momento.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pt-BR" sz="1600" i="0" dirty="0">
                <a:latin typeface="Arial" panose="020B0604020202020204" pitchFamily="34" charset="0"/>
                <a:cs typeface="Arial" panose="020B0604020202020204" pitchFamily="34" charset="0"/>
              </a:rPr>
              <a:t>Sem deadlock e starvation.</a:t>
            </a:r>
            <a:endParaRPr lang="pt-BR" sz="1600" b="1" i="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Ø"/>
            </a:pPr>
            <a:r>
              <a:rPr lang="pt-BR" sz="1600" i="0" dirty="0">
                <a:latin typeface="Arial" panose="020B0604020202020204" pitchFamily="34" charset="0"/>
                <a:cs typeface="Arial" panose="020B0604020202020204" pitchFamily="34" charset="0"/>
              </a:rPr>
              <a:t>Se um processo </a:t>
            </a:r>
            <a:r>
              <a:rPr lang="pt-BR" sz="1600" b="1" i="0" u="sng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600" i="0" dirty="0">
                <a:latin typeface="Arial" panose="020B0604020202020204" pitchFamily="34" charset="0"/>
                <a:cs typeface="Arial" panose="020B0604020202020204" pitchFamily="34" charset="0"/>
              </a:rPr>
              <a:t> solicita acesso à região crítica antes de um outro processo </a:t>
            </a:r>
            <a:r>
              <a:rPr lang="pt-BR" sz="1600" b="1" i="0" u="sng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600" i="0" dirty="0">
                <a:latin typeface="Arial" panose="020B0604020202020204" pitchFamily="34" charset="0"/>
                <a:cs typeface="Arial" panose="020B0604020202020204" pitchFamily="34" charset="0"/>
              </a:rPr>
              <a:t>, o acesso a ela deve ser garantido nessa ordem.</a:t>
            </a:r>
          </a:p>
          <a:p>
            <a:pPr lvl="1" algn="just">
              <a:lnSpc>
                <a:spcPct val="150000"/>
              </a:lnSpc>
              <a:spcBef>
                <a:spcPts val="0"/>
              </a:spcBef>
              <a:buSzPts val="1800"/>
              <a:buFont typeface="Wingdings" pitchFamily="2" charset="2"/>
              <a:buChar char="Ø"/>
            </a:pPr>
            <a:endParaRPr lang="pt-BR" sz="1600" b="1" i="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84;p29">
            <a:extLst>
              <a:ext uri="{FF2B5EF4-FFF2-40B4-BE49-F238E27FC236}">
                <a16:creationId xmlns:a16="http://schemas.microsoft.com/office/drawing/2014/main" id="{5232E38B-3CF4-034C-AC09-D4A2B4E27A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8</a:t>
            </a:fld>
            <a:endParaRPr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749150" y="252250"/>
            <a:ext cx="80831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Exclusão Mútua - Servidor Central</a:t>
            </a:r>
            <a:endParaRPr b="1" dirty="0"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047850" y="824950"/>
            <a:ext cx="5031900" cy="4000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650" y="839947"/>
            <a:ext cx="4255150" cy="37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749150" y="973925"/>
            <a:ext cx="3946500" cy="40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2"/>
                </a:solidFill>
              </a:rPr>
              <a:t>Problema</a:t>
            </a:r>
            <a:r>
              <a:rPr lang="pt-BR" sz="1800" dirty="0">
                <a:solidFill>
                  <a:schemeClr val="dk2"/>
                </a:solidFill>
              </a:rPr>
              <a:t>	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600" dirty="0">
                <a:solidFill>
                  <a:schemeClr val="dk2"/>
                </a:solidFill>
              </a:rPr>
              <a:t>P3 envia uma mensagem ao servidor solicitando acesso ao recurso compartilhado. P4 também envia uma mensagem ao servidor, porém o mesmo está mais próximo fisicamente do servidor do que P3. A mensagem de P4 chegará primeiro ao servidor central, e com isso, será  concedido a ele o acesso ao recurso compartilhado primeiro do que P3, ferindo a regra do HB.</a:t>
            </a:r>
            <a:endParaRPr sz="1600" dirty="0"/>
          </a:p>
        </p:txBody>
      </p:sp>
      <p:sp>
        <p:nvSpPr>
          <p:cNvPr id="6" name="Google Shape;184;p29">
            <a:extLst>
              <a:ext uri="{FF2B5EF4-FFF2-40B4-BE49-F238E27FC236}">
                <a16:creationId xmlns:a16="http://schemas.microsoft.com/office/drawing/2014/main" id="{6AA35A8D-5AAB-5844-AF63-15F9E9155F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16326" y="4840039"/>
            <a:ext cx="1197219" cy="3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9</a:t>
            </a:fld>
            <a:endParaRPr sz="11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67E80F-92AA-7F4A-B63D-3C1884804C52}"/>
              </a:ext>
            </a:extLst>
          </p:cNvPr>
          <p:cNvSpPr txBox="1"/>
          <p:nvPr/>
        </p:nvSpPr>
        <p:spPr>
          <a:xfrm>
            <a:off x="4960375" y="4567319"/>
            <a:ext cx="3725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/>
              <a:t>Figura 3 – Exclusão Mútua com Servidor Central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ortar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ortar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rtar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</TotalTime>
  <Words>867</Words>
  <Application>Microsoft Macintosh PowerPoint</Application>
  <PresentationFormat>Apresentação na tela (16:9)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Franklin Gothic Book</vt:lpstr>
      <vt:lpstr>Source Sans Pro</vt:lpstr>
      <vt:lpstr>Wingdings</vt:lpstr>
      <vt:lpstr>Cortar</vt:lpstr>
      <vt:lpstr>Times, Clocks, and the Ordering of Events in a Distributed System</vt:lpstr>
      <vt:lpstr>Apresentação do PowerPoint</vt:lpstr>
      <vt:lpstr>Relação “Happened Before”</vt:lpstr>
      <vt:lpstr>Relógios Lógicos</vt:lpstr>
      <vt:lpstr>Relógios Lógicos</vt:lpstr>
      <vt:lpstr>Ordenação Total dos Eventos (⇔)</vt:lpstr>
      <vt:lpstr>Importância da Ordenação Total dos Eventos</vt:lpstr>
      <vt:lpstr>Safety, Liveness e Ordering</vt:lpstr>
      <vt:lpstr>Exclusão Mútua - Servidor Central</vt:lpstr>
      <vt:lpstr>Exclusão Mútua - Relógios Lógicos e Multicast IP</vt:lpstr>
      <vt:lpstr>Conclusão </vt:lpstr>
      <vt:lpstr>Apresentação do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Times, Clocks, and the Ordering of Events in a Distributed System</dc:title>
  <cp:lastModifiedBy>Guilherme Ferreira Schults</cp:lastModifiedBy>
  <cp:revision>50</cp:revision>
  <dcterms:modified xsi:type="dcterms:W3CDTF">2019-04-02T14:20:43Z</dcterms:modified>
</cp:coreProperties>
</file>